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5" r:id="rId1"/>
  </p:sldMasterIdLst>
  <p:notesMasterIdLst>
    <p:notesMasterId r:id="rId11"/>
  </p:notesMasterIdLst>
  <p:handoutMasterIdLst>
    <p:handoutMasterId r:id="rId12"/>
  </p:handoutMasterIdLst>
  <p:sldIdLst>
    <p:sldId id="339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</p:sldIdLst>
  <p:sldSz cx="9144000" cy="6858000" type="screen4x3"/>
  <p:notesSz cx="7315200" cy="9601200"/>
  <p:defaultTextStyle>
    <a:defPPr>
      <a:defRPr lang="en-GB"/>
    </a:defPPr>
    <a:lvl1pPr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mo" initials="AMW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DDDDDD"/>
    <a:srgbClr val="66FF66"/>
    <a:srgbClr val="FFFF00"/>
    <a:srgbClr val="FF9933"/>
    <a:srgbClr val="2B57B0"/>
    <a:srgbClr val="BAE1FF"/>
    <a:srgbClr val="FC2704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384" autoAdjust="0"/>
    <p:restoredTop sz="85481" autoAdjust="0"/>
  </p:normalViewPr>
  <p:slideViewPr>
    <p:cSldViewPr>
      <p:cViewPr varScale="1">
        <p:scale>
          <a:sx n="118" d="100"/>
          <a:sy n="118" d="100"/>
        </p:scale>
        <p:origin x="-1164" y="-9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5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L02 Information Security and Risk Management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algn="r"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B50D8743-7716-4EE2-860A-7B4931461EF7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Ann Marie Westgate, Ryerson University Continuing Education</a:t>
            </a: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algn="r"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8189EDD3-76BA-409E-B0E6-92621F9885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4513" cy="12790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38825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2DF08E-198F-430D-8DCA-292A22C33BE4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smtClean="0"/>
              <a:t>S03 How to Study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1EBDD-AF86-4FF7-B5AD-F4E135F15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DBDC90-6947-48BB-A4C7-5AB68582B37F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S03 How to Study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2779B-CB1C-470F-9EC8-4543BB5503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609600"/>
            <a:ext cx="20383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9626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170279-07FC-4B43-951E-541B12CB8185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S03 How to Study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89B07-690A-4E61-A23A-318F4DA08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838" y="-26988"/>
            <a:ext cx="7559675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80772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786188"/>
            <a:ext cx="80772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308850" y="6237288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C820A9D9-2193-4DFF-9132-8FC832AE70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838" y="-26988"/>
            <a:ext cx="7559675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447800"/>
            <a:ext cx="80772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42988" y="6237288"/>
            <a:ext cx="6049962" cy="423862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100" smtClean="0"/>
              <a:t>S03 How to Study</a:t>
            </a:r>
            <a:endParaRPr lang="en-US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308850" y="6237288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A9962979-A6DB-4B76-8560-414DABAE8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6F42DB-EFAA-401E-BACC-21B3FAF2874C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B1B84-1149-468F-8E3D-074FDC78B8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032ED-2F90-45EA-A193-0D1FFF3F0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499DCA-8AC7-4540-BE07-92BE3A4D4836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smtClean="0"/>
              <a:t>S03 How to Study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694F-286E-4A65-92D2-B13F06A71E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DAA1E4-FFC7-4B89-8F28-47C4CF773944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smtClean="0"/>
              <a:t>S03 How to Study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C5EBC-B10D-4583-A969-0D1DC2F7F9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35D9D7-0352-471B-B1A5-CD800B54B116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S03 How to Study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443A2-202C-40DA-938E-C7B2F59395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912ED-DF4B-483A-8AF4-A1C8963F1FC6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S03 How to Study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6B8DE-68D0-44E3-AD9A-4ED90CA9C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87CD4B-1125-467E-85CF-CBBB12EF1BC7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S03 How to Study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84BF3-DD52-4E48-B825-25FC64E6B5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2B2A22-76C4-40EC-8D05-99B65A4E65D7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smtClean="0"/>
              <a:t>S03 How to Study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0A10F-6734-4F89-B7E7-A32D29EDC6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ckground2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fld id="{178B99A0-C413-49A6-8650-AE22693A5D31}" type="datetime1">
              <a:rPr lang="en-US" smtClean="0"/>
              <a:pPr/>
              <a:t>1/26/2010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400800"/>
            <a:ext cx="411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S03 How to Study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008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1E652683-1DA0-4231-9FA8-9F4A36E614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ISS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racticetests.org/quiz/home.ph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S03 How </a:t>
            </a:r>
            <a:r>
              <a:rPr lang="en-GB" dirty="0"/>
              <a:t>to Study?</a:t>
            </a:r>
            <a:endParaRPr lang="en-CA" dirty="0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/>
              <a:t>Study tips for CISSP.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smtClean="0"/>
              <a:t>S03 How to Study</a:t>
            </a:r>
            <a:endParaRPr 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/>
              <a:t>Reading…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49935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z="2800" dirty="0"/>
              <a:t>Text Books: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CISSP Study Guide, </a:t>
            </a:r>
            <a:r>
              <a:rPr lang="en-CA" sz="2400" dirty="0" err="1"/>
              <a:t>Sybex</a:t>
            </a:r>
            <a:endParaRPr lang="en-CA" sz="2400" dirty="0"/>
          </a:p>
          <a:p>
            <a:pPr lvl="1">
              <a:lnSpc>
                <a:spcPct val="90000"/>
              </a:lnSpc>
            </a:pPr>
            <a:r>
              <a:rPr lang="en-CA" sz="2400" dirty="0"/>
              <a:t>Other text books, study guides</a:t>
            </a:r>
          </a:p>
          <a:p>
            <a:pPr>
              <a:lnSpc>
                <a:spcPct val="90000"/>
              </a:lnSpc>
            </a:pPr>
            <a:r>
              <a:rPr lang="en-CA" sz="2800" dirty="0"/>
              <a:t>Read </a:t>
            </a:r>
            <a:r>
              <a:rPr lang="en-CA" sz="2800" b="1" dirty="0">
                <a:solidFill>
                  <a:srgbClr val="FC2704"/>
                </a:solidFill>
              </a:rPr>
              <a:t>one</a:t>
            </a:r>
            <a:r>
              <a:rPr lang="en-CA" sz="2800" dirty="0"/>
              <a:t> text book, use the others for sample questions…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Do not get overloaded with information !!!</a:t>
            </a:r>
          </a:p>
          <a:p>
            <a:pPr>
              <a:lnSpc>
                <a:spcPct val="90000"/>
              </a:lnSpc>
            </a:pPr>
            <a:r>
              <a:rPr lang="en-CA" sz="2800" b="1" dirty="0">
                <a:solidFill>
                  <a:srgbClr val="FC2704"/>
                </a:solidFill>
              </a:rPr>
              <a:t>Actively</a:t>
            </a:r>
            <a:r>
              <a:rPr lang="en-CA" sz="2800" dirty="0"/>
              <a:t> read the book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Use a highlighter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Take notes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Look for the main point in each paragraph</a:t>
            </a:r>
          </a:p>
        </p:txBody>
      </p:sp>
      <p:pic>
        <p:nvPicPr>
          <p:cNvPr id="204805" name="Picture 5" descr="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4025" y="0"/>
            <a:ext cx="1270000" cy="1524000"/>
          </a:xfrm>
          <a:prstGeom prst="rect">
            <a:avLst/>
          </a:prstGeom>
          <a:noFill/>
        </p:spPr>
      </p:pic>
      <p:pic>
        <p:nvPicPr>
          <p:cNvPr id="204806" name="Picture 6" descr="cisspcert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96238" y="0"/>
            <a:ext cx="1147762" cy="1520825"/>
          </a:xfrm>
          <a:prstGeom prst="rect">
            <a:avLst/>
          </a:prstGeom>
          <a:noFill/>
        </p:spPr>
      </p:pic>
      <p:pic>
        <p:nvPicPr>
          <p:cNvPr id="204807" name="Picture 7" descr="cisspcbkboo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7050" y="0"/>
            <a:ext cx="1014413" cy="1522413"/>
          </a:xfrm>
          <a:prstGeom prst="rect">
            <a:avLst/>
          </a:prstGeom>
          <a:noFill/>
        </p:spPr>
      </p:pic>
      <p:pic>
        <p:nvPicPr>
          <p:cNvPr id="204808" name="Picture 8" descr="bigdumm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34325" y="3573463"/>
            <a:ext cx="1209675" cy="1522412"/>
          </a:xfrm>
          <a:prstGeom prst="rect">
            <a:avLst/>
          </a:prstGeom>
          <a:noFill/>
        </p:spPr>
      </p:pic>
      <p:sp>
        <p:nvSpPr>
          <p:cNvPr id="204809" name="Rectangle 9"/>
          <p:cNvSpPr>
            <a:spLocks noChangeArrowheads="1"/>
          </p:cNvSpPr>
          <p:nvPr/>
        </p:nvSpPr>
        <p:spPr bwMode="auto">
          <a:xfrm>
            <a:off x="7164388" y="5157788"/>
            <a:ext cx="1979612" cy="79216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914400"/>
            <a:r>
              <a:rPr lang="en-CA" sz="1400"/>
              <a:t>You are </a:t>
            </a:r>
            <a:r>
              <a:rPr lang="en-CA" sz="1400" b="1"/>
              <a:t>not</a:t>
            </a:r>
            <a:r>
              <a:rPr lang="en-CA" sz="1400"/>
              <a:t> a dummy.  Do not make this your sole study book.</a:t>
            </a:r>
          </a:p>
        </p:txBody>
      </p:sp>
      <p:pic>
        <p:nvPicPr>
          <p:cNvPr id="20481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5113" y="1557338"/>
            <a:ext cx="1223962" cy="1522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smtClean="0"/>
              <a:t>S03 How to Study</a:t>
            </a:r>
            <a:endParaRPr lang="en-US"/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/>
              <a:t>Research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CA" sz="2400"/>
              <a:t>Look up articles or vendors on the internet for more information</a:t>
            </a:r>
          </a:p>
          <a:p>
            <a:pPr>
              <a:buFontTx/>
              <a:buChar char="•"/>
            </a:pPr>
            <a:r>
              <a:rPr lang="en-CA" sz="2400"/>
              <a:t>Wikipedia is your friend</a:t>
            </a:r>
          </a:p>
          <a:p>
            <a:pPr lvl="1"/>
            <a:r>
              <a:rPr lang="en-CA" sz="2000">
                <a:hlinkClick r:id="rId3"/>
              </a:rPr>
              <a:t>http://en.wikipedia.org/wiki/CISSP</a:t>
            </a:r>
            <a:endParaRPr lang="en-CA" sz="2000"/>
          </a:p>
          <a:p>
            <a:pPr>
              <a:buFontTx/>
              <a:buChar char="•"/>
            </a:pPr>
            <a:r>
              <a:rPr lang="en-CA" sz="2400"/>
              <a:t>Security Magazines on the internet	</a:t>
            </a:r>
          </a:p>
          <a:p>
            <a:pPr>
              <a:buFontTx/>
              <a:buChar char="•"/>
            </a:pPr>
            <a:endParaRPr lang="en-CA" sz="2400"/>
          </a:p>
          <a:p>
            <a:pPr>
              <a:buFontTx/>
              <a:buChar char="•"/>
            </a:pPr>
            <a:r>
              <a:rPr lang="en-CA" sz="2400"/>
              <a:t>Research areas that you feel particularly interested in learning more about, or where you feel weakest</a:t>
            </a:r>
          </a:p>
          <a:p>
            <a:pPr>
              <a:buFontTx/>
              <a:buChar char="•"/>
            </a:pPr>
            <a:r>
              <a:rPr lang="en-CA" sz="2400"/>
              <a:t>Talk to the subject matter experts in your company.  Ask them for pointers to information, or vendor whitepapers.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smtClean="0"/>
              <a:t>S03 How to Study</a:t>
            </a:r>
            <a:endParaRPr 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/>
              <a:t>Practise Questions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000" dirty="0"/>
              <a:t>Do practise questions from every text book you can find…</a:t>
            </a:r>
          </a:p>
          <a:p>
            <a:pPr>
              <a:lnSpc>
                <a:spcPct val="90000"/>
              </a:lnSpc>
            </a:pPr>
            <a:endParaRPr lang="en-CA" sz="2000" dirty="0"/>
          </a:p>
          <a:p>
            <a:pPr>
              <a:lnSpc>
                <a:spcPct val="90000"/>
              </a:lnSpc>
            </a:pPr>
            <a:r>
              <a:rPr lang="en-CA" sz="2000" dirty="0"/>
              <a:t>Using online practise tests</a:t>
            </a:r>
          </a:p>
          <a:p>
            <a:pPr lvl="1">
              <a:lnSpc>
                <a:spcPct val="90000"/>
              </a:lnSpc>
            </a:pPr>
            <a:r>
              <a:rPr lang="en-CA" sz="1800" dirty="0">
                <a:hlinkClick r:id="rId3"/>
              </a:rPr>
              <a:t>http://www.freepracticetests.org/quiz/home.php</a:t>
            </a:r>
            <a:endParaRPr lang="en-CA" sz="1800" dirty="0"/>
          </a:p>
          <a:p>
            <a:pPr lvl="1">
              <a:lnSpc>
                <a:spcPct val="90000"/>
              </a:lnSpc>
            </a:pPr>
            <a:r>
              <a:rPr lang="en-CA" sz="1800" dirty="0"/>
              <a:t>Make sure you READ the solution, even if you get the question right – be sure you understand why the other questions are wrong</a:t>
            </a:r>
          </a:p>
          <a:p>
            <a:pPr lvl="1">
              <a:lnSpc>
                <a:spcPct val="90000"/>
              </a:lnSpc>
            </a:pPr>
            <a:endParaRPr lang="en-CA" sz="1800" dirty="0"/>
          </a:p>
          <a:p>
            <a:pPr>
              <a:lnSpc>
                <a:spcPct val="90000"/>
              </a:lnSpc>
            </a:pPr>
            <a:r>
              <a:rPr lang="en-CA" sz="2000" dirty="0"/>
              <a:t>Make a target!  Examples:</a:t>
            </a:r>
          </a:p>
          <a:p>
            <a:pPr lvl="1">
              <a:lnSpc>
                <a:spcPct val="90000"/>
              </a:lnSpc>
            </a:pPr>
            <a:r>
              <a:rPr lang="en-CA" sz="1800" dirty="0"/>
              <a:t>10 questions per day on your lunch break</a:t>
            </a:r>
          </a:p>
          <a:p>
            <a:pPr lvl="1">
              <a:lnSpc>
                <a:spcPct val="90000"/>
              </a:lnSpc>
            </a:pPr>
            <a:r>
              <a:rPr lang="en-CA" sz="1800" dirty="0"/>
              <a:t>All questions in text book chapters, retaking until you get perfect score</a:t>
            </a:r>
          </a:p>
          <a:p>
            <a:pPr lvl="1">
              <a:lnSpc>
                <a:spcPct val="90000"/>
              </a:lnSpc>
            </a:pPr>
            <a:r>
              <a:rPr lang="en-CA" sz="1800" dirty="0"/>
              <a:t>25 questions, once per week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Flash Cards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CA"/>
              <a:t>Flash cards are included on the Sybex CD</a:t>
            </a:r>
          </a:p>
          <a:p>
            <a:endParaRPr lang="en-C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S03 How to Study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27332" name="Picture 4" descr="flashcar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928802"/>
            <a:ext cx="4619059" cy="3806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smtClean="0"/>
              <a:t>S03 How to Study</a:t>
            </a:r>
            <a:endParaRPr 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/>
              <a:t>Make study notes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CA" sz="2400"/>
              <a:t>Make a study sheet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Aim:  One piece of paper per domain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Include:  Everything you need to remember</a:t>
            </a:r>
          </a:p>
          <a:p>
            <a:pPr lvl="1">
              <a:lnSpc>
                <a:spcPct val="80000"/>
              </a:lnSpc>
            </a:pPr>
            <a:endParaRPr lang="en-CA" sz="2000"/>
          </a:p>
          <a:p>
            <a:pPr>
              <a:lnSpc>
                <a:spcPct val="80000"/>
              </a:lnSpc>
            </a:pPr>
            <a:r>
              <a:rPr lang="en-CA" sz="2400"/>
              <a:t>Sources of information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Take notes for each chapter, as you are reading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Sample questions you got wrong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Flash card questions you were not sure of</a:t>
            </a:r>
          </a:p>
          <a:p>
            <a:pPr lvl="1">
              <a:lnSpc>
                <a:spcPct val="80000"/>
              </a:lnSpc>
            </a:pPr>
            <a:endParaRPr lang="en-CA" sz="2000"/>
          </a:p>
          <a:p>
            <a:pPr>
              <a:lnSpc>
                <a:spcPct val="80000"/>
              </a:lnSpc>
            </a:pPr>
            <a:r>
              <a:rPr lang="en-CA" sz="2400"/>
              <a:t>Make this your own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You will benefit the most from the process of deciding which information to include FOR YOU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Compare with your classmates – are you missing important information?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Sample “Cheat Sheet”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CA" dirty="0" smtClean="0"/>
              <a:t>Can be hand written</a:t>
            </a:r>
          </a:p>
          <a:p>
            <a:pPr>
              <a:spcBef>
                <a:spcPct val="50000"/>
              </a:spcBef>
            </a:pPr>
            <a:r>
              <a:rPr lang="en-CA" dirty="0" smtClean="0"/>
              <a:t>Make your own</a:t>
            </a:r>
          </a:p>
          <a:p>
            <a:pPr>
              <a:spcBef>
                <a:spcPct val="50000"/>
              </a:spcBef>
            </a:pPr>
            <a:r>
              <a:rPr lang="en-CA" dirty="0" smtClean="0"/>
              <a:t>Compare with other CISSP candidates</a:t>
            </a:r>
          </a:p>
          <a:p>
            <a:pPr>
              <a:spcBef>
                <a:spcPct val="50000"/>
              </a:spcBef>
            </a:pPr>
            <a:r>
              <a:rPr lang="en-CA" dirty="0" smtClean="0"/>
              <a:t>Aim for 1 page per domain</a:t>
            </a:r>
          </a:p>
          <a:p>
            <a:pPr>
              <a:spcBef>
                <a:spcPct val="50000"/>
              </a:spcBef>
            </a:pPr>
            <a:endParaRPr lang="en-CA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S03 How to Study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28356" name="Picture 4" descr="CheatSheets"/>
          <p:cNvPicPr>
            <a:picLocks noChangeAspect="1" noChangeArrowheads="1"/>
          </p:cNvPicPr>
          <p:nvPr/>
        </p:nvPicPr>
        <p:blipFill>
          <a:blip r:embed="rId3"/>
          <a:srcRect r="22253"/>
          <a:stretch>
            <a:fillRect/>
          </a:stretch>
        </p:blipFill>
        <p:spPr bwMode="auto">
          <a:xfrm>
            <a:off x="4572000" y="1857364"/>
            <a:ext cx="4364884" cy="4164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smtClean="0"/>
              <a:t>S03 How to Study</a:t>
            </a:r>
            <a:endParaRPr lang="en-US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/>
              <a:t>Discussion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CA"/>
              <a:t>How are you studying for CISSP?</a:t>
            </a:r>
          </a:p>
          <a:p>
            <a:pPr>
              <a:buFontTx/>
              <a:buChar char="•"/>
            </a:pPr>
            <a:endParaRPr lang="en-CA"/>
          </a:p>
          <a:p>
            <a:pPr>
              <a:buFontTx/>
              <a:buChar char="•"/>
            </a:pPr>
            <a:r>
              <a:rPr lang="en-CA"/>
              <a:t>Have you found the sample questions online?</a:t>
            </a:r>
          </a:p>
          <a:p>
            <a:pPr>
              <a:buFontTx/>
              <a:buChar char="•"/>
            </a:pPr>
            <a:endParaRPr lang="en-CA"/>
          </a:p>
          <a:p>
            <a:pPr>
              <a:buFontTx/>
              <a:buChar char="•"/>
            </a:pPr>
            <a:r>
              <a:rPr lang="en-CA"/>
              <a:t>How have you found the reading so far?</a:t>
            </a:r>
          </a:p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</a:t>
            </a:r>
            <a:r>
              <a:rPr lang="en-GB" dirty="0"/>
              <a:t>to Study?</a:t>
            </a:r>
            <a:endParaRPr lang="en-CA" dirty="0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/>
              <a:t>Questions?  Comments?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3960</TotalTime>
  <Words>359</Words>
  <PresentationFormat>On-screen Show (4:3)</PresentationFormat>
  <Paragraphs>74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S03 How to Study?</vt:lpstr>
      <vt:lpstr>Reading…</vt:lpstr>
      <vt:lpstr>Research</vt:lpstr>
      <vt:lpstr>Practise Questions</vt:lpstr>
      <vt:lpstr>Flash Cards</vt:lpstr>
      <vt:lpstr>Make study notes</vt:lpstr>
      <vt:lpstr>Sample “Cheat Sheet”</vt:lpstr>
      <vt:lpstr>Discussion</vt:lpstr>
      <vt:lpstr>How to Study?</vt:lpstr>
    </vt:vector>
  </TitlesOfParts>
  <Company>Ryerson University, The Chang School of Business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Information Security and Risk Management</dc:subject>
  <dc:creator>Ann Marie Westgate</dc:creator>
  <cp:lastModifiedBy>Ann Marie</cp:lastModifiedBy>
  <cp:revision>160</cp:revision>
  <dcterms:modified xsi:type="dcterms:W3CDTF">2010-01-27T04:08:52Z</dcterms:modified>
</cp:coreProperties>
</file>